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4"/>
  </p:notesMasterIdLst>
  <p:handoutMasterIdLst>
    <p:handoutMasterId r:id="rId15"/>
  </p:handoutMasterIdLst>
  <p:sldIdLst>
    <p:sldId id="531" r:id="rId2"/>
    <p:sldId id="289" r:id="rId3"/>
    <p:sldId id="292" r:id="rId4"/>
    <p:sldId id="294" r:id="rId5"/>
    <p:sldId id="533" r:id="rId6"/>
    <p:sldId id="298" r:id="rId7"/>
    <p:sldId id="532" r:id="rId8"/>
    <p:sldId id="302" r:id="rId9"/>
    <p:sldId id="303" r:id="rId10"/>
    <p:sldId id="534" r:id="rId11"/>
    <p:sldId id="307" r:id="rId12"/>
    <p:sldId id="301" r:id="rId13"/>
  </p:sldIdLst>
  <p:sldSz cx="12192000" cy="6858000"/>
  <p:notesSz cx="6858000" cy="9144000"/>
  <p:embeddedFontLst>
    <p:embeddedFont>
      <p:font typeface="Aharoni" panose="02010803020104030203" pitchFamily="2" charset="-79"/>
      <p:bold r:id="rId16"/>
    </p:embeddedFont>
    <p:embeddedFont>
      <p:font typeface="Montserrat" panose="00000500000000000000" pitchFamily="2" charset="0"/>
      <p:regular r:id="rId17"/>
      <p:bold r:id="rId18"/>
      <p:italic r:id="rId19"/>
      <p:boldItalic r:id="rId20"/>
    </p:embeddedFont>
    <p:embeddedFont>
      <p:font typeface="Montserrat Medium" panose="00000600000000000000" pitchFamily="2" charset="0"/>
      <p:regular r:id="rId21"/>
      <p:italic r:id="rId22"/>
    </p:embeddedFont>
    <p:embeddedFont>
      <p:font typeface="Open Sans" panose="020B0606030504020204" pitchFamily="34" charset="0"/>
      <p:regular r:id="rId23"/>
      <p:bold r:id="rId24"/>
      <p:italic r:id="rId25"/>
      <p:boldItalic r:id="rId26"/>
    </p:embeddedFont>
    <p:embeddedFont>
      <p:font typeface="Plus Jakarta Sans" panose="020B0604020202020204" charset="0"/>
      <p:regular r:id="rId27"/>
      <p:bold r:id="rId28"/>
      <p:italic r:id="rId29"/>
      <p:boldItalic r:id="rId30"/>
    </p:embeddedFont>
    <p:embeddedFont>
      <p:font typeface="Poppins SemiBold" panose="00000700000000000000" pitchFamily="2" charset="0"/>
      <p:regular r:id="rId31"/>
      <p:bold r:id="rId32"/>
      <p:italic r:id="rId33"/>
      <p:boldItalic r:id="rId34"/>
    </p:embeddedFont>
    <p:embeddedFont>
      <p:font typeface="Verdana" panose="020B0604030504040204" pitchFamily="34" charset="0"/>
      <p:regular r:id="rId35"/>
      <p:bold r:id="rId36"/>
      <p:italic r:id="rId37"/>
      <p:boldItalic r:id="rId38"/>
    </p:embeddedFont>
  </p:embeddedFontLst>
  <p:custDataLst>
    <p:tags r:id="rId3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1"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ags" Target="tags/tag1.xml"/><Relationship Id="rId21" Type="http://schemas.openxmlformats.org/officeDocument/2006/relationships/font" Target="fonts/font6.fntdata"/><Relationship Id="rId34" Type="http://schemas.openxmlformats.org/officeDocument/2006/relationships/font" Target="fonts/font19.fntdata"/><Relationship Id="rId89" Type="http://schemas.openxmlformats.org/officeDocument/2006/relationships/presProps" Target="presProps.xml"/><Relationship Id="rId7" Type="http://schemas.openxmlformats.org/officeDocument/2006/relationships/slide" Target="slides/slide6.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87" Type="http://customschemas.google.com/relationships/presentationmetadata" Target="meta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90"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20" Type="http://schemas.openxmlformats.org/officeDocument/2006/relationships/font" Target="fonts/font5.fntdata"/><Relationship Id="rId88" Type="http://schemas.openxmlformats.org/officeDocument/2006/relationships/commentAuthors" Target="commentAuthors.xml"/><Relationship Id="rId9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20-11-2025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Tree>
    <p:extLst>
      <p:ext uri="{BB962C8B-B14F-4D97-AF65-F5344CB8AC3E}">
        <p14:creationId xmlns:p14="http://schemas.microsoft.com/office/powerpoint/2010/main" val="426695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Tree>
    <p:extLst>
      <p:ext uri="{BB962C8B-B14F-4D97-AF65-F5344CB8AC3E}">
        <p14:creationId xmlns:p14="http://schemas.microsoft.com/office/powerpoint/2010/main" val="374067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txBody>
          <a:bodyPr/>
          <a:lstStyle/>
          <a:p>
            <a:endParaRPr lang="en-US"/>
          </a:p>
        </p:txBody>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txBody>
          <a:bodyPr/>
          <a:lstStyle/>
          <a:p>
            <a:endParaRPr lang="en-US"/>
          </a:p>
        </p:txBody>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1235" y="7409"/>
            <a:ext cx="12193235" cy="6734914"/>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GITAM (Deemed-to-be) University</a:t>
            </a:r>
            <a:endParaRPr lang="en-US" sz="2800" dirty="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3856219"/>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133754" y="4504626"/>
            <a:ext cx="2926946"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sz="1400" b="1" i="0" u="none" strike="noStrike" cap="none" dirty="0">
                <a:solidFill>
                  <a:schemeClr val="dk1"/>
                </a:solidFill>
                <a:latin typeface="Montserrat Medium"/>
                <a:ea typeface="Arial"/>
                <a:cs typeface="Arial"/>
                <a:sym typeface="Montserrat Medium"/>
              </a:rPr>
              <a:t>Hari Pawar</a:t>
            </a:r>
          </a:p>
          <a:p>
            <a:pPr marL="285750" indent="-285750">
              <a:buSzPts val="1400"/>
              <a:buFont typeface="Arial" panose="020B0604020202020204" pitchFamily="34" charset="0"/>
              <a:buChar char="•"/>
            </a:pPr>
            <a:r>
              <a:rPr lang="en-US" b="1" dirty="0">
                <a:solidFill>
                  <a:schemeClr val="dk1"/>
                </a:solidFill>
                <a:latin typeface="Montserrat Medium"/>
                <a:sym typeface="Montserrat Medium"/>
              </a:rPr>
              <a:t>Saiprajwalreddy</a:t>
            </a:r>
            <a:endParaRPr lang="en-US" sz="1400" b="1" i="0" u="none" strike="noStrike" cap="none" dirty="0">
              <a:solidFill>
                <a:schemeClr val="dk1"/>
              </a:solidFill>
              <a:latin typeface="Arial"/>
              <a:ea typeface="Arial"/>
              <a:cs typeface="Arial"/>
              <a:sym typeface="Arial"/>
            </a:endParaRPr>
          </a:p>
          <a:p>
            <a:pPr marL="285750" indent="-285750">
              <a:buSzPts val="1400"/>
              <a:buFont typeface="Arial" panose="020B0604020202020204" pitchFamily="34" charset="0"/>
              <a:buChar char="•"/>
            </a:pPr>
            <a:r>
              <a:rPr lang="en-US" b="1" dirty="0">
                <a:solidFill>
                  <a:schemeClr val="dk1"/>
                </a:solidFill>
                <a:latin typeface="Montserrat Medium"/>
                <a:sym typeface="Montserrat Medium"/>
              </a:rPr>
              <a:t>Laxmiprasad Sindageri</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322056" y="5040405"/>
            <a:ext cx="2926946"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Rohan Prasad</a:t>
            </a:r>
            <a:r>
              <a:rPr lang="en-US" sz="1400" b="1" i="0" u="none" strike="noStrike" cap="none" dirty="0">
                <a:solidFill>
                  <a:schemeClr val="dk1"/>
                </a:solidFill>
                <a:latin typeface="Montserrat Medium"/>
                <a:ea typeface="Arial"/>
                <a:cs typeface="Arial"/>
                <a:sym typeface="Montserrat Medium"/>
              </a:rPr>
              <a:t> </a:t>
            </a: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In-charge: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Subhashish Tiwari</a:t>
            </a:r>
            <a:endParaRPr lang="en-US" sz="1400" b="1" i="0" u="none" strike="noStrike" cap="none" dirty="0">
              <a:solidFill>
                <a:schemeClr val="dk1"/>
              </a:solidFill>
              <a:latin typeface="Arial"/>
              <a:ea typeface="Arial"/>
              <a:cs typeface="Arial"/>
              <a:sym typeface="Arial"/>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01352" y="1778687"/>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222637" y="264014"/>
            <a:ext cx="10384403"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007069"/>
                </a:solidFill>
                <a:latin typeface="Open Sans"/>
                <a:ea typeface="Open Sans"/>
                <a:cs typeface="Open Sans"/>
                <a:sym typeface="Open Sans"/>
              </a:rPr>
              <a:t>An Adaptive Modulation For Free Space Optical (FSO) Systems</a:t>
            </a:r>
            <a:endParaRPr lang="en-US" sz="2800" dirty="0"/>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9812887" y="141274"/>
            <a:ext cx="2245360"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a:ea typeface="Open Sans"/>
                <a:cs typeface="Open Sans"/>
                <a:sym typeface="Open Sans"/>
              </a:rPr>
              <a:t>Review-II</a:t>
            </a:r>
            <a:endParaRPr lang="en-US" sz="2000" i="1" dirty="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3" y="2965411"/>
            <a:ext cx="2432050" cy="818907"/>
          </a:xfrm>
          <a:prstGeom prst="roundRect">
            <a:avLst>
              <a:gd name="adj" fmla="val 16667"/>
            </a:avLst>
          </a:prstGeom>
          <a:solidFill>
            <a:srgbClr val="FFC000"/>
          </a:solidFill>
          <a:ln w="25400" cap="flat" cmpd="sng">
            <a:solidFill>
              <a:schemeClr val="accent2">
                <a:lumMod val="5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AY 2025-26 </a:t>
            </a:r>
            <a:endParaRPr sz="900" b="1"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287933" y="2965412"/>
            <a:ext cx="2770314" cy="818907"/>
          </a:xfrm>
          <a:prstGeom prst="roundRect">
            <a:avLst>
              <a:gd name="adj" fmla="val 16667"/>
            </a:avLst>
          </a:prstGeom>
          <a:solidFill>
            <a:schemeClr val="accent1">
              <a:lumMod val="75000"/>
            </a:schemeClr>
          </a:solidFill>
          <a:ln w="25400" cap="flat" cmpd="sng">
            <a:solidFill>
              <a:schemeClr val="accent2">
                <a:lumMod val="50000"/>
              </a:schemeClr>
            </a:solidFill>
            <a:prstDash val="solid"/>
            <a:round/>
            <a:headEnd type="none" w="sm" len="sm"/>
            <a:tailEnd type="none" w="sm" len="sm"/>
          </a:ln>
        </p:spPr>
        <p:txBody>
          <a:bodyPr spcFirstLastPara="1" wrap="square" lIns="91425" tIns="45700" rIns="91425" bIns="45700" anchor="ctr" anchorCtr="0">
            <a:noAutofit/>
          </a:bodyPr>
          <a:lstStyle/>
          <a:p>
            <a:pPr lvl="0" algn="ctr">
              <a:buSzPts val="3600"/>
            </a:pPr>
            <a:r>
              <a:rPr lang="en-US" sz="1800" b="1" i="0" u="none" strike="noStrike" cap="none" dirty="0">
                <a:solidFill>
                  <a:schemeClr val="lt1"/>
                </a:solidFill>
                <a:latin typeface="Verdana"/>
                <a:ea typeface="Verdana"/>
                <a:cs typeface="Verdana"/>
                <a:sym typeface="Verdana"/>
              </a:rPr>
              <a:t>Capstone Project – </a:t>
            </a:r>
            <a:r>
              <a:rPr lang="en-US" sz="1800" b="1" dirty="0">
                <a:solidFill>
                  <a:schemeClr val="lt1"/>
                </a:solidFill>
                <a:latin typeface="Verdana"/>
                <a:ea typeface="Verdana"/>
                <a:cs typeface="Verdana"/>
                <a:sym typeface="Verdana"/>
              </a:rPr>
              <a:t>Introduction (PROJ2999)</a:t>
            </a:r>
            <a:endParaRPr lang="en-US" sz="1800" b="1" i="0" u="none" strike="noStrike" cap="none" dirty="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98911-CD83-43E3-06EE-51A44EFB9BD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760C4E-7E35-9482-8E0F-B3336461F4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
        <p:nvSpPr>
          <p:cNvPr id="4" name="Google Shape;125;p3">
            <a:extLst>
              <a:ext uri="{FF2B5EF4-FFF2-40B4-BE49-F238E27FC236}">
                <a16:creationId xmlns:a16="http://schemas.microsoft.com/office/drawing/2014/main" id="{1DF74875-D44B-052A-0445-9FDBACED0AFE}"/>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2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DCF4AE9B-C759-AA1E-C386-AA3AD2512685}"/>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8" name="Picture 7">
            <a:extLst>
              <a:ext uri="{FF2B5EF4-FFF2-40B4-BE49-F238E27FC236}">
                <a16:creationId xmlns:a16="http://schemas.microsoft.com/office/drawing/2014/main" id="{353B7F71-F677-FBDB-3547-59E8C114D105}"/>
              </a:ext>
            </a:extLst>
          </p:cNvPr>
          <p:cNvPicPr>
            <a:picLocks noChangeAspect="1"/>
          </p:cNvPicPr>
          <p:nvPr/>
        </p:nvPicPr>
        <p:blipFill>
          <a:blip r:embed="rId2"/>
          <a:stretch>
            <a:fillRect/>
          </a:stretch>
        </p:blipFill>
        <p:spPr>
          <a:xfrm>
            <a:off x="6568113" y="1448364"/>
            <a:ext cx="4626393" cy="3628960"/>
          </a:xfrm>
          <a:prstGeom prst="rect">
            <a:avLst/>
          </a:prstGeom>
        </p:spPr>
      </p:pic>
      <p:pic>
        <p:nvPicPr>
          <p:cNvPr id="11" name="Picture 10">
            <a:extLst>
              <a:ext uri="{FF2B5EF4-FFF2-40B4-BE49-F238E27FC236}">
                <a16:creationId xmlns:a16="http://schemas.microsoft.com/office/drawing/2014/main" id="{D7257DD2-574A-30E8-C173-A7B1FDB310C5}"/>
              </a:ext>
            </a:extLst>
          </p:cNvPr>
          <p:cNvPicPr>
            <a:picLocks noChangeAspect="1"/>
          </p:cNvPicPr>
          <p:nvPr/>
        </p:nvPicPr>
        <p:blipFill>
          <a:blip r:embed="rId3"/>
          <a:stretch>
            <a:fillRect/>
          </a:stretch>
        </p:blipFill>
        <p:spPr>
          <a:xfrm>
            <a:off x="570271" y="1448364"/>
            <a:ext cx="5053618" cy="3605417"/>
          </a:xfrm>
          <a:prstGeom prst="rect">
            <a:avLst/>
          </a:prstGeom>
        </p:spPr>
      </p:pic>
    </p:spTree>
    <p:extLst>
      <p:ext uri="{BB962C8B-B14F-4D97-AF65-F5344CB8AC3E}">
        <p14:creationId xmlns:p14="http://schemas.microsoft.com/office/powerpoint/2010/main" val="308124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Summary and Conclusion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US" sz="1600" dirty="0"/>
              <a:t>The project successfully implemented an MPPM-based FSO communication system with realistic channel modeling, including visibility attenuation, turbulence, and noise. Modulation and demodulation were verified with zero BER in ideal conditions, and BER was analyzed under different weather scenarios, showing expected performance degradation with reduced visibility. An adaptive algorithm using SNR feedback was also developed, enabling automatic switching of (M,K) modes.</a:t>
            </a:r>
          </a:p>
          <a:p>
            <a:r>
              <a:rPr lang="en-US" sz="1600" dirty="0"/>
              <a:t>Overall, results show that adaptive MPPM significantly improves reliability and throughput compared to fixed modes, proving it to be an effective technique for FSO links under varying atmospheric conditions.</a:t>
            </a:r>
          </a:p>
          <a:p>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Future Work</a:t>
            </a:r>
          </a:p>
          <a:p>
            <a:endParaRPr lang="en-IN" sz="1600" b="1" dirty="0">
              <a:latin typeface="Verdana" panose="020B0604030504040204" pitchFamily="34" charset="0"/>
              <a:ea typeface="Verdana" panose="020B0604030504040204" pitchFamily="34" charset="0"/>
            </a:endParaRPr>
          </a:p>
          <a:p>
            <a:pPr lvl="0"/>
            <a:r>
              <a:rPr lang="en-US" sz="1600" dirty="0"/>
              <a:t>Future work will focus on improving the adaptive modulation algorithm with more accurate SNR thresholds and advanced weather modeling, including pointing errors and beam wander. Higher-order and hybrid MPPM schemes will be explored to increase throughput under good channel conditions. The system will be tested with long-term adaptive simulations to study performance under continuously varying weather.</a:t>
            </a:r>
            <a:endParaRPr lang="en-IN" sz="16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67826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rgbClr val="007069"/>
                </a:solidFill>
                <a:latin typeface="Open Sans"/>
                <a:ea typeface="Open Sans"/>
                <a:cs typeface="Open Sans"/>
                <a:sym typeface="Open Sans"/>
              </a:rPr>
              <a:t>THANK </a:t>
            </a:r>
            <a:r>
              <a:rPr lang="en-US" sz="11500" b="1" i="0" u="none" strike="noStrike" cap="none">
                <a:solidFill>
                  <a:srgbClr val="A5A5A5"/>
                </a:solidFill>
                <a:latin typeface="Open Sans"/>
                <a:ea typeface="Open Sans"/>
                <a:cs typeface="Open Sans"/>
                <a:sym typeface="Open Sans"/>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42900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867147" y="1481869"/>
            <a:ext cx="9668331"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To implement MPPM modulation and demodulation for FSO communication in MATLAB.</a:t>
            </a:r>
          </a:p>
          <a:p>
            <a:pPr marL="285750" indent="-285750">
              <a:buFont typeface="Arial" panose="020B0604020202020204" pitchFamily="34" charset="0"/>
              <a:buChar char="•"/>
            </a:pPr>
            <a:r>
              <a:rPr lang="en-US" sz="1600" dirty="0"/>
              <a:t>To model weather effects (fog, haze, rain) using visibility-based attenuation and turbulence.</a:t>
            </a:r>
          </a:p>
          <a:p>
            <a:pPr marL="285750" indent="-285750">
              <a:buFont typeface="Arial" panose="020B0604020202020204" pitchFamily="34" charset="0"/>
              <a:buChar char="•"/>
            </a:pPr>
            <a:r>
              <a:rPr lang="en-US" sz="1600" dirty="0"/>
              <a:t>To estimate channel SNR and evaluate BER under varying conditions.</a:t>
            </a:r>
          </a:p>
          <a:p>
            <a:pPr marL="285750" indent="-285750">
              <a:buFont typeface="Arial" panose="020B0604020202020204" pitchFamily="34" charset="0"/>
              <a:buChar char="•"/>
            </a:pPr>
            <a:r>
              <a:rPr lang="en-US" sz="1600" dirty="0"/>
              <a:t>To design an adaptive modulation algorithm that selects the best (M,K) mode.</a:t>
            </a:r>
          </a:p>
          <a:p>
            <a:pPr marL="285750" indent="-285750">
              <a:buFont typeface="Arial" panose="020B0604020202020204" pitchFamily="34" charset="0"/>
              <a:buChar char="•"/>
            </a:pPr>
            <a:r>
              <a:rPr lang="en-US" sz="1600" dirty="0"/>
              <a:t>To compare adaptive MPPM with fixed MPPM in terms of BER and throughput.</a:t>
            </a:r>
            <a:endParaRPr lang="en-IN" sz="1600" dirty="0">
              <a:latin typeface="Verdana" panose="020B0604030504040204" pitchFamily="34" charset="0"/>
              <a:ea typeface="Verdana" panose="020B0604030504040204" pitchFamily="34" charset="0"/>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877220" y="4170879"/>
            <a:ext cx="9943179" cy="1477328"/>
          </a:xfrm>
          <a:prstGeom prst="rect">
            <a:avLst/>
          </a:prstGeom>
          <a:noFill/>
        </p:spPr>
        <p:txBody>
          <a:bodyPr wrap="square" rtlCol="0">
            <a:spAutoFit/>
          </a:bodyPr>
          <a:lstStyle/>
          <a:p>
            <a:r>
              <a:rPr lang="en-IN" b="1" dirty="0">
                <a:latin typeface="Verdana" panose="020B0604030504040204" pitchFamily="34" charset="0"/>
                <a:ea typeface="Verdana" panose="020B0604030504040204" pitchFamily="34" charset="0"/>
              </a:rPr>
              <a:t>Main Goals </a:t>
            </a:r>
          </a:p>
          <a:p>
            <a:endParaRPr lang="en-IN" b="1"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600" dirty="0"/>
              <a:t>To develop an FSO communication system using MPPM modulation.</a:t>
            </a:r>
          </a:p>
          <a:p>
            <a:pPr marL="285750" indent="-285750">
              <a:buFont typeface="Arial" panose="020B0604020202020204" pitchFamily="34" charset="0"/>
              <a:buChar char="•"/>
            </a:pPr>
            <a:r>
              <a:rPr lang="en-US" sz="1600" dirty="0"/>
              <a:t>To analyze how different weather conditions affect FSO link performance.</a:t>
            </a:r>
          </a:p>
          <a:p>
            <a:pPr marL="285750" indent="-285750">
              <a:buFont typeface="Arial" panose="020B0604020202020204" pitchFamily="34" charset="0"/>
              <a:buChar char="•"/>
            </a:pPr>
            <a:r>
              <a:rPr lang="en-US" sz="1600" dirty="0"/>
              <a:t>To design a channel-adaptive algorithm that selects the best MPPM mode automatically</a:t>
            </a:r>
            <a:r>
              <a:rPr lang="en-US" dirty="0"/>
              <a:t>.</a:t>
            </a:r>
          </a:p>
          <a:p>
            <a:endParaRPr lang="en-US" dirty="0">
              <a:latin typeface="Verdana" panose="020B0604030504040204" pitchFamily="34" charset="0"/>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extLst>
      <p:ext uri="{BB962C8B-B14F-4D97-AF65-F5344CB8AC3E}">
        <p14:creationId xmlns:p14="http://schemas.microsoft.com/office/powerpoint/2010/main" val="1429641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753634" y="250707"/>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 </a:t>
            </a:r>
            <a:endParaRPr dirty="0"/>
          </a:p>
        </p:txBody>
      </p:sp>
      <p:sp>
        <p:nvSpPr>
          <p:cNvPr id="2" name="AutoShape 2">
            <a:extLst>
              <a:ext uri="{FF2B5EF4-FFF2-40B4-BE49-F238E27FC236}">
                <a16:creationId xmlns:a16="http://schemas.microsoft.com/office/drawing/2014/main" id="{2DCD2283-8A00-FE5E-8273-1ABF97E8267E}"/>
              </a:ext>
            </a:extLst>
          </p:cNvPr>
          <p:cNvSpPr>
            <a:spLocks noChangeAspect="1" noChangeArrowheads="1"/>
          </p:cNvSpPr>
          <p:nvPr/>
        </p:nvSpPr>
        <p:spPr bwMode="auto">
          <a:xfrm>
            <a:off x="3379304" y="3276600"/>
            <a:ext cx="2869096" cy="286909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B4A40830-1C13-A1E0-ABDF-E7DFF66B9311}"/>
              </a:ext>
            </a:extLst>
          </p:cNvPr>
          <p:cNvPicPr>
            <a:picLocks noChangeAspect="1"/>
          </p:cNvPicPr>
          <p:nvPr/>
        </p:nvPicPr>
        <p:blipFill>
          <a:blip r:embed="rId3"/>
          <a:stretch>
            <a:fillRect/>
          </a:stretch>
        </p:blipFill>
        <p:spPr>
          <a:xfrm>
            <a:off x="1361577" y="885041"/>
            <a:ext cx="9907657" cy="4783117"/>
          </a:xfrm>
          <a:prstGeom prst="rect">
            <a:avLst/>
          </a:prstGeom>
        </p:spPr>
      </p:pic>
    </p:spTree>
    <p:extLst>
      <p:ext uri="{BB962C8B-B14F-4D97-AF65-F5344CB8AC3E}">
        <p14:creationId xmlns:p14="http://schemas.microsoft.com/office/powerpoint/2010/main" val="3316315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a:t>
            </a:r>
            <a:endParaRPr dirty="0"/>
          </a:p>
        </p:txBody>
      </p:sp>
      <p:sp>
        <p:nvSpPr>
          <p:cNvPr id="5" name="Google Shape;125;p3">
            <a:extLst>
              <a:ext uri="{FF2B5EF4-FFF2-40B4-BE49-F238E27FC236}">
                <a16:creationId xmlns:a16="http://schemas.microsoft.com/office/drawing/2014/main" id="{189FAE14-3F2D-9B3A-FA7E-862D36BC1477}"/>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Key Publications</a:t>
            </a:r>
          </a:p>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 </a:t>
            </a:r>
          </a:p>
          <a:p>
            <a:pPr lvl="0"/>
            <a:r>
              <a:rPr lang="en-US" sz="1600" b="1" dirty="0"/>
              <a:t>1)Adaptive Coded Modulation for IM/DD Free-Space Optical Backhauling.</a:t>
            </a:r>
          </a:p>
          <a:p>
            <a:pPr lvl="0"/>
            <a:r>
              <a:rPr lang="en-IN" sz="1600" b="1" dirty="0">
                <a:latin typeface="+mn-lt"/>
                <a:ea typeface="Verdana" panose="020B0604030504040204" pitchFamily="34" charset="0"/>
              </a:rPr>
              <a:t>Author:</a:t>
            </a:r>
            <a:r>
              <a:rPr lang="en-US" sz="1600" dirty="0">
                <a:latin typeface="+mn-lt"/>
              </a:rPr>
              <a:t> </a:t>
            </a:r>
            <a:r>
              <a:rPr lang="en-US" sz="1600" dirty="0"/>
              <a:t>Ahmed Elzanaty and Mohamed-Slim Alouini.</a:t>
            </a:r>
          </a:p>
          <a:p>
            <a:pPr lvl="0"/>
            <a:r>
              <a:rPr lang="en-IN" sz="1600" b="1" dirty="0">
                <a:latin typeface="+mn-lt"/>
                <a:ea typeface="Verdana" panose="020B0604030504040204" pitchFamily="34" charset="0"/>
              </a:rPr>
              <a:t>Journal:</a:t>
            </a:r>
            <a:r>
              <a:rPr lang="en-IN" sz="1600" dirty="0">
                <a:latin typeface="Verdana" panose="020B0604030504040204" pitchFamily="34" charset="0"/>
                <a:ea typeface="Verdana" panose="020B0604030504040204" pitchFamily="34" charset="0"/>
              </a:rPr>
              <a:t>Google Scholar</a:t>
            </a:r>
          </a:p>
          <a:p>
            <a:pPr lvl="0"/>
            <a:r>
              <a:rPr lang="en-IN" sz="1600" b="1" dirty="0">
                <a:latin typeface="+mn-lt"/>
                <a:ea typeface="Verdana" panose="020B0604030504040204" pitchFamily="34" charset="0"/>
              </a:rPr>
              <a:t>Key Takeaways:</a:t>
            </a:r>
            <a:r>
              <a:rPr lang="en-US" sz="1600" dirty="0">
                <a:latin typeface="+mn-lt"/>
              </a:rPr>
              <a:t> </a:t>
            </a:r>
            <a:r>
              <a:rPr lang="en-US" sz="1600" dirty="0"/>
              <a:t>The paper proposes SpaDCoM, which uses probabilistic shaping (CCDM) + binary FEC to transmit a mix of shaped (sparse) and uniform (dense) symbols over FSO links. This design adapts to turbulence, works close to channel capacity (within 0.2 dB), saves power, and remains practical with standard FEC codes.</a:t>
            </a:r>
          </a:p>
          <a:p>
            <a:pPr lvl="0"/>
            <a:endParaRPr lang="en-US" b="1" dirty="0">
              <a:latin typeface="Verdana" panose="020B0604030504040204" pitchFamily="34" charset="0"/>
              <a:ea typeface="Verdana" panose="020B0604030504040204" pitchFamily="34" charset="0"/>
            </a:endParaRPr>
          </a:p>
          <a:p>
            <a:pPr lvl="0"/>
            <a:r>
              <a:rPr lang="en-US" sz="1600" b="1" dirty="0">
                <a:latin typeface="Verdana" panose="020B0604030504040204" pitchFamily="34" charset="0"/>
                <a:ea typeface="Verdana" panose="020B0604030504040204" pitchFamily="34" charset="0"/>
              </a:rPr>
              <a:t>2)</a:t>
            </a:r>
            <a:r>
              <a:rPr lang="en-US" sz="1600" dirty="0"/>
              <a:t> </a:t>
            </a:r>
            <a:r>
              <a:rPr lang="en-US" sz="1600" b="1" dirty="0"/>
              <a:t>Adaptive Subcarrier PSK Intensity Modulation in Free-Space Optical Systems</a:t>
            </a:r>
          </a:p>
          <a:p>
            <a:pPr lvl="0"/>
            <a:r>
              <a:rPr lang="en-IN" sz="1600" b="1" dirty="0">
                <a:ea typeface="Verdana" panose="020B0604030504040204" pitchFamily="34" charset="0"/>
              </a:rPr>
              <a:t>Author:</a:t>
            </a:r>
            <a:r>
              <a:rPr lang="en-US" sz="1600" dirty="0"/>
              <a:t> Nestor D. Chatzidiamantis, Athanasios S. Lioumpas, George K. Karagiannidis, Shlomi Arnon.</a:t>
            </a:r>
          </a:p>
          <a:p>
            <a:pPr lvl="0"/>
            <a:r>
              <a:rPr lang="en-IN" sz="1600" b="1" dirty="0">
                <a:ea typeface="Verdana" panose="020B0604030504040204" pitchFamily="34" charset="0"/>
              </a:rPr>
              <a:t>Journal:</a:t>
            </a:r>
            <a:r>
              <a:rPr lang="en-IN" sz="1600" dirty="0">
                <a:latin typeface="Verdana" panose="020B0604030504040204" pitchFamily="34" charset="0"/>
                <a:ea typeface="Verdana" panose="020B0604030504040204" pitchFamily="34" charset="0"/>
              </a:rPr>
              <a:t>Google Scholar</a:t>
            </a:r>
          </a:p>
          <a:p>
            <a:r>
              <a:rPr lang="en-IN" sz="1600" b="1" dirty="0">
                <a:ea typeface="Verdana" panose="020B0604030504040204" pitchFamily="34" charset="0"/>
              </a:rPr>
              <a:t>Key Takeaways:</a:t>
            </a:r>
            <a:r>
              <a:rPr lang="en-US" sz="1600" dirty="0"/>
              <a:t> This paper shows that Adaptive S-PSK Intensity Modulation allows FSO links to change modulation order depending on turbulence, improving spectral efficiency and reliability while keeping BER under control. It works best in moderate-to-strong turbulence and can be further enhanced with MIMO apertures.</a:t>
            </a:r>
          </a:p>
          <a:p>
            <a:pPr lvl="0"/>
            <a:endParaRPr lang="en-US" b="1" dirty="0">
              <a:latin typeface="Verdana" panose="020B0604030504040204" pitchFamily="34" charset="0"/>
              <a:ea typeface="Verdana" panose="020B0604030504040204" pitchFamily="34" charset="0"/>
            </a:endParaRPr>
          </a:p>
          <a:p>
            <a:pPr lvl="0"/>
            <a:r>
              <a:rPr lang="en-US" sz="1600" b="1" dirty="0">
                <a:latin typeface="Verdana" panose="020B0604030504040204" pitchFamily="34" charset="0"/>
                <a:ea typeface="Verdana" panose="020B0604030504040204" pitchFamily="34" charset="0"/>
              </a:rPr>
              <a:t>3)</a:t>
            </a:r>
            <a:r>
              <a:rPr lang="en-US" sz="1600" b="1" dirty="0"/>
              <a:t>Power Control and Adaptive Digital Pulse Interval Modulation for Free Space Optical Links.</a:t>
            </a:r>
          </a:p>
          <a:p>
            <a:pPr lvl="0"/>
            <a:r>
              <a:rPr lang="en-IN" sz="1600" b="1" dirty="0">
                <a:ea typeface="Verdana" panose="020B0604030504040204" pitchFamily="34" charset="0"/>
              </a:rPr>
              <a:t>Author:</a:t>
            </a:r>
            <a:r>
              <a:rPr lang="en-US" sz="1600" dirty="0"/>
              <a:t> Mohammad Taghi Dabiri, Mohammad Javad Saber, and Seyed Mohammad Sajad Sadough</a:t>
            </a:r>
          </a:p>
          <a:p>
            <a:pPr lvl="0"/>
            <a:r>
              <a:rPr lang="en-IN" sz="1600" b="1" dirty="0">
                <a:ea typeface="Verdana" panose="020B0604030504040204" pitchFamily="34" charset="0"/>
              </a:rPr>
              <a:t>Journal:</a:t>
            </a:r>
            <a:r>
              <a:rPr lang="en-IN" sz="1600" dirty="0">
                <a:latin typeface="Verdana" panose="020B0604030504040204" pitchFamily="34" charset="0"/>
                <a:ea typeface="Verdana" panose="020B0604030504040204" pitchFamily="34" charset="0"/>
              </a:rPr>
              <a:t>Google Scholar</a:t>
            </a:r>
          </a:p>
          <a:p>
            <a:r>
              <a:rPr lang="en-IN" sz="1600" b="1" dirty="0">
                <a:ea typeface="Verdana" panose="020B0604030504040204" pitchFamily="34" charset="0"/>
              </a:rPr>
              <a:t>Key Takeaways:</a:t>
            </a:r>
            <a:r>
              <a:rPr lang="en-US" sz="1600" dirty="0"/>
              <a:t>The proposed technique uses Power Control combined with an Adaptive Digital Pulse Interval Modulation (DPIM) scheme to significantly mitigate the performance degradation caused by atmospheric turbulence (like scintillation and fading) in Free Space Optical (FSO) links, thereby achieving more reliable and efficient communication</a:t>
            </a:r>
            <a:endParaRPr lang="en-IN" sz="1600" dirty="0">
              <a:latin typeface="Verdana" panose="020B0604030504040204" pitchFamily="34" charset="0"/>
              <a:ea typeface="Verdana" panose="020B0604030504040204" pitchFamily="34" charset="0"/>
            </a:endParaRPr>
          </a:p>
          <a:p>
            <a:pPr lvl="0"/>
            <a:r>
              <a:rPr lang="en-US" dirty="0"/>
              <a:t>.</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IN" dirty="0">
                <a:latin typeface="Verdana" panose="020B0604030504040204" pitchFamily="34" charset="0"/>
                <a:ea typeface="Verdana" panose="020B0604030504040204" pitchFamily="34" charset="0"/>
              </a:rPr>
              <a:t> </a:t>
            </a:r>
          </a:p>
        </p:txBody>
      </p:sp>
    </p:spTree>
    <p:extLst>
      <p:ext uri="{BB962C8B-B14F-4D97-AF65-F5344CB8AC3E}">
        <p14:creationId xmlns:p14="http://schemas.microsoft.com/office/powerpoint/2010/main" val="2538241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4699F-2F32-6373-90A1-7654CD0CD99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AD7A1D-5249-D763-88FC-F8C51F249F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a:extLst>
              <a:ext uri="{FF2B5EF4-FFF2-40B4-BE49-F238E27FC236}">
                <a16:creationId xmlns:a16="http://schemas.microsoft.com/office/drawing/2014/main" id="{C440BFE1-19BF-132D-F92A-C7FA9BDE0E70}"/>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a:t>
            </a:r>
            <a:endParaRPr dirty="0"/>
          </a:p>
        </p:txBody>
      </p:sp>
      <p:sp>
        <p:nvSpPr>
          <p:cNvPr id="5" name="Google Shape;125;p3">
            <a:extLst>
              <a:ext uri="{FF2B5EF4-FFF2-40B4-BE49-F238E27FC236}">
                <a16:creationId xmlns:a16="http://schemas.microsoft.com/office/drawing/2014/main" id="{890043C5-15F6-81A6-997D-3671342A9EB4}"/>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 </a:t>
            </a:r>
          </a:p>
          <a:p>
            <a:pPr lvl="0"/>
            <a:r>
              <a:rPr lang="en-US" sz="1600" b="1" dirty="0"/>
              <a:t>4)Performance analysis of an adaptive optics system for free-space optics communication through atmospheric turbulence.</a:t>
            </a:r>
          </a:p>
          <a:p>
            <a:pPr lvl="0" eaLnBrk="0" fontAlgn="base" hangingPunct="0">
              <a:spcBef>
                <a:spcPct val="0"/>
              </a:spcBef>
              <a:spcAft>
                <a:spcPct val="0"/>
              </a:spcAft>
              <a:buClrTx/>
            </a:pPr>
            <a:r>
              <a:rPr lang="en-IN" sz="1600" b="1" dirty="0">
                <a:latin typeface="+mn-lt"/>
                <a:ea typeface="Verdana" panose="020B0604030504040204" pitchFamily="34" charset="0"/>
              </a:rPr>
              <a:t>Author:</a:t>
            </a:r>
            <a:r>
              <a:rPr lang="en-US" sz="1600" dirty="0">
                <a:latin typeface="+mn-lt"/>
              </a:rPr>
              <a:t> </a:t>
            </a:r>
            <a:r>
              <a:rPr lang="en-US" altLang="en-US" sz="1600" dirty="0">
                <a:solidFill>
                  <a:schemeClr val="tx1"/>
                </a:solidFill>
                <a:latin typeface="Arial" panose="020B0604020202020204" pitchFamily="34" charset="0"/>
              </a:rPr>
              <a:t>Yukun Wang, Huanyu Xu, Dayu Li, Rui Wang, Chengbin Jin, Xianghui Yin, Shijie Gao, Quanquan Mu, Li Xuan &amp; Zhaoliang Cao </a:t>
            </a:r>
          </a:p>
          <a:p>
            <a:pPr lvl="0"/>
            <a:r>
              <a:rPr lang="en-IN" sz="1600" b="1" dirty="0">
                <a:latin typeface="+mn-lt"/>
                <a:ea typeface="Verdana" panose="020B0604030504040204" pitchFamily="34" charset="0"/>
              </a:rPr>
              <a:t>Journal: </a:t>
            </a:r>
            <a:r>
              <a:rPr lang="en-IN" sz="1600" dirty="0">
                <a:latin typeface="Verdana" panose="020B0604030504040204" pitchFamily="34" charset="0"/>
                <a:ea typeface="Verdana" panose="020B0604030504040204" pitchFamily="34" charset="0"/>
              </a:rPr>
              <a:t>Google Scholar</a:t>
            </a:r>
          </a:p>
          <a:p>
            <a:pPr lvl="0"/>
            <a:r>
              <a:rPr lang="en-IN" sz="1600" b="1" dirty="0">
                <a:latin typeface="+mn-lt"/>
                <a:ea typeface="Verdana" panose="020B0604030504040204" pitchFamily="34" charset="0"/>
              </a:rPr>
              <a:t>Key Takeaways:</a:t>
            </a:r>
            <a:r>
              <a:rPr lang="en-US" sz="1600" dirty="0">
                <a:latin typeface="+mn-lt"/>
              </a:rPr>
              <a:t> </a:t>
            </a:r>
            <a:r>
              <a:rPr lang="en-US" sz="1600" dirty="0"/>
              <a:t>This paper demonstrates that adaptive optics, if properly designed can dramatically improve the reliability and performance of free-space optical links under turbulence.</a:t>
            </a:r>
          </a:p>
          <a:p>
            <a:pPr lvl="0"/>
            <a:endParaRPr lang="en-US" sz="1600" b="1" dirty="0">
              <a:latin typeface="Verdana" panose="020B0604030504040204" pitchFamily="34" charset="0"/>
              <a:ea typeface="Verdana" panose="020B0604030504040204" pitchFamily="34" charset="0"/>
            </a:endParaRPr>
          </a:p>
          <a:p>
            <a:pPr lvl="0"/>
            <a:r>
              <a:rPr lang="en-US" sz="1600" b="1" dirty="0">
                <a:latin typeface="Verdana" panose="020B0604030504040204" pitchFamily="34" charset="0"/>
                <a:ea typeface="Verdana" panose="020B0604030504040204" pitchFamily="34" charset="0"/>
              </a:rPr>
              <a:t>5)</a:t>
            </a:r>
            <a:r>
              <a:rPr lang="en-US" sz="1600" b="1" dirty="0"/>
              <a:t>Adaptive Modulation for FSO IM/DD Systems With Multiple Transmitters and Receivers</a:t>
            </a:r>
          </a:p>
          <a:p>
            <a:r>
              <a:rPr lang="en-IN" sz="1600" b="1" dirty="0">
                <a:ea typeface="Verdana" panose="020B0604030504040204" pitchFamily="34" charset="0"/>
              </a:rPr>
              <a:t>Author:</a:t>
            </a:r>
            <a:r>
              <a:rPr lang="en-US" sz="1600" dirty="0"/>
              <a:t> </a:t>
            </a:r>
            <a:r>
              <a:rPr lang="en-US" altLang="en-US" sz="1600" dirty="0">
                <a:solidFill>
                  <a:schemeClr val="tx1"/>
                </a:solidFill>
                <a:latin typeface="Arial" panose="020B0604020202020204" pitchFamily="34" charset="0"/>
              </a:rPr>
              <a:t>Hatef Nouri, Sadiq M. Sait, and Murat Uysal </a:t>
            </a:r>
            <a:r>
              <a:rPr lang="en-US" sz="1600" dirty="0"/>
              <a:t>.</a:t>
            </a:r>
          </a:p>
          <a:p>
            <a:pPr lvl="0"/>
            <a:r>
              <a:rPr lang="en-IN" sz="1600" b="1" dirty="0">
                <a:ea typeface="Verdana" panose="020B0604030504040204" pitchFamily="34" charset="0"/>
              </a:rPr>
              <a:t>Journal:</a:t>
            </a:r>
            <a:r>
              <a:rPr lang="en-IN" sz="1600" dirty="0">
                <a:latin typeface="Verdana" panose="020B0604030504040204" pitchFamily="34" charset="0"/>
                <a:ea typeface="Verdana" panose="020B0604030504040204" pitchFamily="34" charset="0"/>
              </a:rPr>
              <a:t>Google Scholar</a:t>
            </a:r>
          </a:p>
          <a:p>
            <a:r>
              <a:rPr lang="en-IN" sz="1600" b="1" dirty="0">
                <a:ea typeface="Verdana" panose="020B0604030504040204" pitchFamily="34" charset="0"/>
              </a:rPr>
              <a:t>Key Takeaways:</a:t>
            </a:r>
            <a:r>
              <a:rPr lang="en-US" sz="1600" dirty="0"/>
              <a:t> This 2023 paper proposes adaptive modulation for multi-aperture IM/DD FSO systems, achieving much higher spectral efficiency and reliability compared to non-adaptive or single-aperture systems, particularly in turbulent channels.</a:t>
            </a:r>
            <a:endParaRPr lang="en-US" sz="1600" dirty="0">
              <a:latin typeface="Verdana" panose="020B0604030504040204" pitchFamily="34" charset="0"/>
              <a:ea typeface="Verdana" panose="020B0604030504040204" pitchFamily="34" charset="0"/>
            </a:endParaRPr>
          </a:p>
          <a:p>
            <a:pPr lvl="0"/>
            <a:endParaRPr lang="en-US" sz="1600" b="1" dirty="0">
              <a:latin typeface="Verdana" panose="020B0604030504040204" pitchFamily="34" charset="0"/>
              <a:ea typeface="Verdana" panose="020B0604030504040204" pitchFamily="34" charset="0"/>
            </a:endParaRPr>
          </a:p>
          <a:p>
            <a:pPr lvl="0"/>
            <a:r>
              <a:rPr lang="en-US" sz="1600" b="1" dirty="0">
                <a:latin typeface="Verdana" panose="020B0604030504040204" pitchFamily="34" charset="0"/>
                <a:ea typeface="Verdana" panose="020B0604030504040204" pitchFamily="34" charset="0"/>
              </a:rPr>
              <a:t>6)</a:t>
            </a:r>
            <a:r>
              <a:rPr lang="en-US" sz="1600" dirty="0"/>
              <a:t> </a:t>
            </a:r>
            <a:r>
              <a:rPr lang="en-US" sz="1600" b="1" dirty="0"/>
              <a:t>Adaptive Coded Modulation for FSO Links</a:t>
            </a:r>
          </a:p>
          <a:p>
            <a:pPr lvl="0"/>
            <a:r>
              <a:rPr lang="en-IN" sz="1600" b="1" dirty="0">
                <a:ea typeface="Verdana" panose="020B0604030504040204" pitchFamily="34" charset="0"/>
              </a:rPr>
              <a:t>Author:</a:t>
            </a:r>
            <a:r>
              <a:rPr lang="en-US" sz="1600" dirty="0"/>
              <a:t> K. Fatima, S. Sheikh Muhammad and Erich Leitgeb</a:t>
            </a:r>
          </a:p>
          <a:p>
            <a:pPr lvl="0"/>
            <a:r>
              <a:rPr lang="en-IN" sz="1600" b="1" dirty="0">
                <a:ea typeface="Verdana" panose="020B0604030504040204" pitchFamily="34" charset="0"/>
              </a:rPr>
              <a:t>Journal:</a:t>
            </a:r>
            <a:r>
              <a:rPr lang="en-IN" sz="1600" dirty="0">
                <a:latin typeface="Verdana" panose="020B0604030504040204" pitchFamily="34" charset="0"/>
                <a:ea typeface="Verdana" panose="020B0604030504040204" pitchFamily="34" charset="0"/>
              </a:rPr>
              <a:t>Google Scholar</a:t>
            </a:r>
          </a:p>
          <a:p>
            <a:r>
              <a:rPr lang="en-IN" sz="1600" b="1" dirty="0">
                <a:ea typeface="Verdana" panose="020B0604030504040204" pitchFamily="34" charset="0"/>
              </a:rPr>
              <a:t>Key Takeaways:</a:t>
            </a:r>
            <a:r>
              <a:rPr lang="en-US" sz="1600" dirty="0"/>
              <a:t> This 2012 paper shows that adaptive coded modulation (ACM) using PAM/PPM + LDPC improves FSO links by dynamically adjusting to weather/turbulence, achieving both high throughput in good channels and strong reliability in adverse ones.</a:t>
            </a:r>
          </a:p>
          <a:p>
            <a:pPr lvl="0"/>
            <a:endParaRPr lang="en-IN"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IN" dirty="0">
                <a:latin typeface="Verdana" panose="020B0604030504040204" pitchFamily="34" charset="0"/>
                <a:ea typeface="Verdana" panose="020B0604030504040204" pitchFamily="34" charset="0"/>
              </a:rPr>
              <a:t> </a:t>
            </a:r>
          </a:p>
        </p:txBody>
      </p:sp>
    </p:spTree>
    <p:extLst>
      <p:ext uri="{BB962C8B-B14F-4D97-AF65-F5344CB8AC3E}">
        <p14:creationId xmlns:p14="http://schemas.microsoft.com/office/powerpoint/2010/main" val="167539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5" name="Google Shape;125;p3">
            <a:extLst>
              <a:ext uri="{FF2B5EF4-FFF2-40B4-BE49-F238E27FC236}">
                <a16:creationId xmlns:a16="http://schemas.microsoft.com/office/drawing/2014/main" id="{11DCD2FE-F6D8-3416-49EA-CE0660F5B1E7}"/>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Structural Diagram</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sz="1200" b="1" dirty="0">
                <a:latin typeface="Verdana" panose="020B0604030504040204" pitchFamily="34" charset="0"/>
                <a:ea typeface="Verdana" panose="020B0604030504040204" pitchFamily="34" charset="0"/>
              </a:rPr>
              <a:t>Block Diagram :</a:t>
            </a:r>
          </a:p>
          <a:p>
            <a:pPr marL="0" marR="0" lvl="0" indent="0" rtl="0">
              <a:lnSpc>
                <a:spcPct val="100000"/>
              </a:lnSpc>
              <a:spcBef>
                <a:spcPts val="0"/>
              </a:spcBef>
              <a:spcAft>
                <a:spcPts val="0"/>
              </a:spcAft>
              <a:buNone/>
            </a:pPr>
            <a:endParaRPr lang="en-IN" sz="1200"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7B3FE64C-ED43-A052-11E8-812792B8FDDF}"/>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200" b="1" dirty="0">
                <a:latin typeface="Verdana" panose="020B0604030504040204" pitchFamily="34" charset="0"/>
                <a:ea typeface="Verdana" panose="020B0604030504040204" pitchFamily="34" charset="0"/>
              </a:rPr>
              <a:t>FLOW CHART:</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6" name="Google Shape;125;p3">
            <a:extLst>
              <a:ext uri="{FF2B5EF4-FFF2-40B4-BE49-F238E27FC236}">
                <a16:creationId xmlns:a16="http://schemas.microsoft.com/office/drawing/2014/main" id="{7B3FE64C-ED43-A052-11E8-812792B8FDDF}"/>
              </a:ext>
            </a:extLst>
          </p:cNvPr>
          <p:cNvSpPr txBox="1"/>
          <p:nvPr/>
        </p:nvSpPr>
        <p:spPr>
          <a:xfrm>
            <a:off x="6213988" y="757114"/>
            <a:ext cx="4918324" cy="5193773"/>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9" name="Picture 8">
            <a:extLst>
              <a:ext uri="{FF2B5EF4-FFF2-40B4-BE49-F238E27FC236}">
                <a16:creationId xmlns:a16="http://schemas.microsoft.com/office/drawing/2014/main" id="{B68D0995-6A1D-A2E5-44B9-A33E1E315706}"/>
              </a:ext>
            </a:extLst>
          </p:cNvPr>
          <p:cNvPicPr>
            <a:picLocks noChangeAspect="1"/>
          </p:cNvPicPr>
          <p:nvPr/>
        </p:nvPicPr>
        <p:blipFill>
          <a:blip r:embed="rId2"/>
          <a:stretch>
            <a:fillRect/>
          </a:stretch>
        </p:blipFill>
        <p:spPr>
          <a:xfrm>
            <a:off x="588294" y="1660841"/>
            <a:ext cx="4262002" cy="3990270"/>
          </a:xfrm>
          <a:prstGeom prst="rect">
            <a:avLst/>
          </a:prstGeom>
        </p:spPr>
      </p:pic>
      <p:pic>
        <p:nvPicPr>
          <p:cNvPr id="17" name="Picture 16">
            <a:extLst>
              <a:ext uri="{FF2B5EF4-FFF2-40B4-BE49-F238E27FC236}">
                <a16:creationId xmlns:a16="http://schemas.microsoft.com/office/drawing/2014/main" id="{49A55C63-4144-D31A-5AAA-7F6318E01486}"/>
              </a:ext>
            </a:extLst>
          </p:cNvPr>
          <p:cNvPicPr>
            <a:picLocks noChangeAspect="1"/>
          </p:cNvPicPr>
          <p:nvPr/>
        </p:nvPicPr>
        <p:blipFill>
          <a:blip r:embed="rId3"/>
          <a:srcRect l="36359" t="23450" r="42853" b="24494"/>
          <a:stretch>
            <a:fillRect/>
          </a:stretch>
        </p:blipFill>
        <p:spPr>
          <a:xfrm>
            <a:off x="7438749" y="1905883"/>
            <a:ext cx="2534478" cy="3438224"/>
          </a:xfrm>
          <a:prstGeom prst="rect">
            <a:avLst/>
          </a:prstGeom>
        </p:spPr>
      </p:pic>
    </p:spTree>
    <p:extLst>
      <p:ext uri="{BB962C8B-B14F-4D97-AF65-F5344CB8AC3E}">
        <p14:creationId xmlns:p14="http://schemas.microsoft.com/office/powerpoint/2010/main" val="1869460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Use Cases &amp; Testing</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60EAF32-7213-2CCB-4658-501C4BEA8CF4}"/>
              </a:ext>
            </a:extLst>
          </p:cNvPr>
          <p:cNvSpPr txBox="1"/>
          <p:nvPr/>
        </p:nvSpPr>
        <p:spPr>
          <a:xfrm>
            <a:off x="452283" y="788096"/>
            <a:ext cx="5093751" cy="4588974"/>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Use Cases</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285750" lvl="0" indent="-285750">
              <a:buFont typeface="Arial" panose="020B0604020202020204" pitchFamily="34" charset="0"/>
              <a:buChar char="•"/>
            </a:pPr>
            <a:r>
              <a:rPr lang="en-US" sz="1600" dirty="0"/>
              <a:t>The system generates random bits to simulate real data for transmission.</a:t>
            </a:r>
          </a:p>
          <a:p>
            <a:pPr marL="285750" lvl="0" indent="-28575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a:t>The bits are encoded into MPPM symbols based on selected M and K values</a:t>
            </a:r>
          </a:p>
          <a:p>
            <a:pPr marL="285750" lvl="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encoded symbols are sent through the FSO channel affected by fog, haze, and noise.</a:t>
            </a:r>
          </a:p>
          <a:p>
            <a:pPr marL="285750" indent="-285750">
              <a:buFont typeface="Arial" panose="020B0604020202020204" pitchFamily="34" charset="0"/>
              <a:buChar char="•"/>
            </a:pPr>
            <a:endParaRPr lang="en-US" altLang="en-US" sz="1600" dirty="0">
              <a:solidFill>
                <a:schemeClr val="tx1"/>
              </a:solidFill>
              <a:latin typeface="Arial" panose="020B0604020202020204" pitchFamily="34" charset="0"/>
            </a:endParaRPr>
          </a:p>
          <a:p>
            <a:pPr marL="285750" indent="-285750">
              <a:buFont typeface="Arial" panose="020B0604020202020204" pitchFamily="34" charset="0"/>
              <a:buChar char="•"/>
            </a:pPr>
            <a:r>
              <a:rPr lang="en-US" sz="1600" dirty="0"/>
              <a:t>The receiver detects the pulses, demodulates the signal, and reconstructs the bits.</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dirty="0"/>
              <a:t>The system monitors channel quality and switches to a better modulation mode when visibility becomes poor.</a:t>
            </a:r>
            <a:endParaRPr lang="en-US" sz="1600" b="1" dirty="0"/>
          </a:p>
          <a:p>
            <a:pPr marL="285750" lvl="0" indent="-285750">
              <a:buFont typeface="Arial" panose="020B0604020202020204" pitchFamily="34" charset="0"/>
              <a:buChar char="•"/>
            </a:pP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1DFC5A03-8723-D0D0-00E3-3B2AA3C32CD5}"/>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Test Cases</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285750" lvl="0" indent="-285750">
              <a:buFont typeface="Arial" panose="020B0604020202020204" pitchFamily="34" charset="0"/>
              <a:buChar char="•"/>
            </a:pPr>
            <a:r>
              <a:rPr lang="en-US" sz="1600" dirty="0"/>
              <a:t>The system is tested to ensure the modulator produces correct MPPM symbols with the right number of pulses.</a:t>
            </a:r>
          </a:p>
          <a:p>
            <a:pPr marL="285750" lvl="0" indent="-285750">
              <a:buFont typeface="Arial" panose="020B0604020202020204" pitchFamily="34" charset="0"/>
              <a:buChar char="•"/>
            </a:pPr>
            <a:endParaRPr lang="en-US" sz="1600" b="1" dirty="0">
              <a:latin typeface="Verdana" panose="020B0604030504040204" pitchFamily="34" charset="0"/>
              <a:ea typeface="Verdana" panose="020B0604030504040204" pitchFamily="34" charset="0"/>
            </a:endParaRPr>
          </a:p>
          <a:p>
            <a:pPr marL="285750" lvl="0" indent="-285750">
              <a:buFont typeface="Arial" panose="020B0604020202020204" pitchFamily="34" charset="0"/>
              <a:buChar char="•"/>
            </a:pPr>
            <a:r>
              <a:rPr lang="en-US" sz="1600" dirty="0"/>
              <a:t>The demodulator is verified by checking that it perfectly recovers the original bits when no channel effects are added.</a:t>
            </a:r>
          </a:p>
          <a:p>
            <a:pPr marL="285750" lvl="0" indent="-285750">
              <a:buFont typeface="Arial" panose="020B0604020202020204" pitchFamily="34" charset="0"/>
              <a:buChar char="•"/>
            </a:pPr>
            <a:endParaRPr lang="en-US" sz="1600" b="1" dirty="0">
              <a:latin typeface="Verdana" panose="020B0604030504040204" pitchFamily="34" charset="0"/>
              <a:ea typeface="Verdana" panose="020B0604030504040204" pitchFamily="34" charset="0"/>
            </a:endParaRPr>
          </a:p>
          <a:p>
            <a:pPr marL="285750" lvl="0" indent="-285750">
              <a:buFont typeface="Arial" panose="020B0604020202020204" pitchFamily="34" charset="0"/>
              <a:buChar char="•"/>
            </a:pPr>
            <a:r>
              <a:rPr lang="en-US" sz="1600" dirty="0"/>
              <a:t>The FSO channel model is validated by observing that BER increases as visibility decreases</a:t>
            </a:r>
          </a:p>
          <a:p>
            <a:pPr marL="285750" lvl="0" indent="-285750">
              <a:buFont typeface="Arial" panose="020B0604020202020204" pitchFamily="34" charset="0"/>
              <a:buChar char="•"/>
            </a:pPr>
            <a:endParaRPr lang="en-US" sz="1600" dirty="0">
              <a:latin typeface="Verdana" panose="020B0604030504040204" pitchFamily="34" charset="0"/>
              <a:ea typeface="Verdana" panose="020B0604030504040204" pitchFamily="34" charset="0"/>
            </a:endParaRPr>
          </a:p>
          <a:p>
            <a:pPr marL="285750" lvl="0" indent="-285750">
              <a:buFont typeface="Arial" panose="020B0604020202020204" pitchFamily="34" charset="0"/>
              <a:buChar char="•"/>
            </a:pPr>
            <a:r>
              <a:rPr lang="en-US" sz="1600" dirty="0"/>
              <a:t>Adaptive modulation is tested to confirm that the system changes (M,K) settings automatically under poor channel conditions</a:t>
            </a:r>
          </a:p>
          <a:p>
            <a:pPr marL="285750" lvl="0" indent="-28575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a:t>Noise performance is tested by checking that BER becomes worse as noise level increases.</a:t>
            </a:r>
            <a:endParaRPr lang="en-IN" sz="160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95428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1 : Results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541B5B26-4F78-BCFF-53D3-70804AD23F52}"/>
              </a:ext>
            </a:extLst>
          </p:cNvPr>
          <p:cNvPicPr>
            <a:picLocks noChangeAspect="1"/>
          </p:cNvPicPr>
          <p:nvPr/>
        </p:nvPicPr>
        <p:blipFill>
          <a:blip r:embed="rId2"/>
          <a:stretch>
            <a:fillRect/>
          </a:stretch>
        </p:blipFill>
        <p:spPr>
          <a:xfrm>
            <a:off x="565192" y="1548732"/>
            <a:ext cx="5875364" cy="1569856"/>
          </a:xfrm>
          <a:prstGeom prst="rect">
            <a:avLst/>
          </a:prstGeom>
        </p:spPr>
      </p:pic>
      <p:pic>
        <p:nvPicPr>
          <p:cNvPr id="8" name="Picture 7">
            <a:extLst>
              <a:ext uri="{FF2B5EF4-FFF2-40B4-BE49-F238E27FC236}">
                <a16:creationId xmlns:a16="http://schemas.microsoft.com/office/drawing/2014/main" id="{61597B1C-6968-C5C2-DA56-02B85861E232}"/>
              </a:ext>
            </a:extLst>
          </p:cNvPr>
          <p:cNvPicPr>
            <a:picLocks noChangeAspect="1"/>
          </p:cNvPicPr>
          <p:nvPr/>
        </p:nvPicPr>
        <p:blipFill>
          <a:blip r:embed="rId3"/>
          <a:stretch>
            <a:fillRect/>
          </a:stretch>
        </p:blipFill>
        <p:spPr>
          <a:xfrm>
            <a:off x="565192" y="3755762"/>
            <a:ext cx="5875364" cy="1240676"/>
          </a:xfrm>
          <a:prstGeom prst="rect">
            <a:avLst/>
          </a:prstGeom>
        </p:spPr>
      </p:pic>
      <p:pic>
        <p:nvPicPr>
          <p:cNvPr id="10" name="Picture 9">
            <a:extLst>
              <a:ext uri="{FF2B5EF4-FFF2-40B4-BE49-F238E27FC236}">
                <a16:creationId xmlns:a16="http://schemas.microsoft.com/office/drawing/2014/main" id="{3E44BB73-34A2-862C-BDD1-EA0A6EBB4332}"/>
              </a:ext>
            </a:extLst>
          </p:cNvPr>
          <p:cNvPicPr>
            <a:picLocks noChangeAspect="1"/>
          </p:cNvPicPr>
          <p:nvPr/>
        </p:nvPicPr>
        <p:blipFill>
          <a:blip r:embed="rId4"/>
          <a:stretch>
            <a:fillRect/>
          </a:stretch>
        </p:blipFill>
        <p:spPr>
          <a:xfrm>
            <a:off x="6858000" y="1733592"/>
            <a:ext cx="5127522" cy="2553056"/>
          </a:xfrm>
          <a:prstGeom prst="rect">
            <a:avLst/>
          </a:prstGeom>
        </p:spPr>
      </p:pic>
    </p:spTree>
    <p:extLst>
      <p:ext uri="{BB962C8B-B14F-4D97-AF65-F5344CB8AC3E}">
        <p14:creationId xmlns:p14="http://schemas.microsoft.com/office/powerpoint/2010/main" val="1229190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FB4E-AB25-B986-6544-C029606954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2EDE2B-D87B-D03F-3482-F7F114A4F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a:extLst>
              <a:ext uri="{FF2B5EF4-FFF2-40B4-BE49-F238E27FC236}">
                <a16:creationId xmlns:a16="http://schemas.microsoft.com/office/drawing/2014/main" id="{C625E54E-A86D-9B94-B470-0435C69F95E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2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67B823CE-7BA9-D714-A424-29AA44BD6144}"/>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678D896D-157B-27EB-174A-8E002ABA9B38}"/>
              </a:ext>
            </a:extLst>
          </p:cNvPr>
          <p:cNvPicPr>
            <a:picLocks noChangeAspect="1"/>
          </p:cNvPicPr>
          <p:nvPr/>
        </p:nvPicPr>
        <p:blipFill>
          <a:blip r:embed="rId2"/>
          <a:stretch>
            <a:fillRect/>
          </a:stretch>
        </p:blipFill>
        <p:spPr>
          <a:xfrm>
            <a:off x="1000124" y="1396796"/>
            <a:ext cx="4260134" cy="3325525"/>
          </a:xfrm>
          <a:prstGeom prst="rect">
            <a:avLst/>
          </a:prstGeom>
        </p:spPr>
      </p:pic>
      <p:pic>
        <p:nvPicPr>
          <p:cNvPr id="10" name="Picture 9">
            <a:extLst>
              <a:ext uri="{FF2B5EF4-FFF2-40B4-BE49-F238E27FC236}">
                <a16:creationId xmlns:a16="http://schemas.microsoft.com/office/drawing/2014/main" id="{78CE4B96-F785-2D87-F80A-1951EA26AEBF}"/>
              </a:ext>
            </a:extLst>
          </p:cNvPr>
          <p:cNvPicPr>
            <a:picLocks noChangeAspect="1"/>
          </p:cNvPicPr>
          <p:nvPr/>
        </p:nvPicPr>
        <p:blipFill>
          <a:blip r:embed="rId3"/>
          <a:stretch>
            <a:fillRect/>
          </a:stretch>
        </p:blipFill>
        <p:spPr>
          <a:xfrm>
            <a:off x="6563726" y="1396795"/>
            <a:ext cx="4477899" cy="3325525"/>
          </a:xfrm>
          <a:prstGeom prst="rect">
            <a:avLst/>
          </a:prstGeom>
        </p:spPr>
      </p:pic>
    </p:spTree>
    <p:extLst>
      <p:ext uri="{BB962C8B-B14F-4D97-AF65-F5344CB8AC3E}">
        <p14:creationId xmlns:p14="http://schemas.microsoft.com/office/powerpoint/2010/main" val="37212841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3650</TotalTime>
  <Words>1062</Words>
  <Application>Microsoft Office PowerPoint</Application>
  <PresentationFormat>Widescreen</PresentationFormat>
  <Paragraphs>138</Paragraphs>
  <Slides>12</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Plus Jakarta Sans</vt:lpstr>
      <vt:lpstr>Montserrat</vt:lpstr>
      <vt:lpstr>Open Sans</vt:lpstr>
      <vt:lpstr>Verdana</vt:lpstr>
      <vt:lpstr>Calibri</vt:lpstr>
      <vt:lpstr>Poppins SemiBold</vt:lpstr>
      <vt:lpstr>Aharoni</vt:lpstr>
      <vt:lpstr>Arial</vt:lpstr>
      <vt:lpstr>Montserrat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GITAM</dc:creator>
  <cp:lastModifiedBy>Hari Pawar</cp:lastModifiedBy>
  <cp:revision>42</cp:revision>
  <dcterms:created xsi:type="dcterms:W3CDTF">2022-05-23T07:15:42Z</dcterms:created>
  <dcterms:modified xsi:type="dcterms:W3CDTF">2025-11-20T17:36:04Z</dcterms:modified>
</cp:coreProperties>
</file>